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6380" autoAdjust="0"/>
  </p:normalViewPr>
  <p:slideViewPr>
    <p:cSldViewPr>
      <p:cViewPr>
        <p:scale>
          <a:sx n="90" d="100"/>
          <a:sy n="90" d="100"/>
        </p:scale>
        <p:origin x="-1362" y="-7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058"/>
    </p:cViewPr>
  </p:outlin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4B64-EBBB-4894-8F6F-6AE613C03931}" type="datetimeFigureOut">
              <a:rPr lang="sr-Latn-CS" smtClean="0"/>
              <a:pPr/>
              <a:t>14.11.2019.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889EC-46ED-4893-81F4-B9DCB8FF99E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-alter.org/vijesti/zagrebacki-mlinov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1756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e.hr/dobro-je-znati/osnovnoskolci?news_id=169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utarnji.hr/vijesti/svijet/zatvaraju-se-ugljenokopi-koji-su-hranili-milijune-rudara/199576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459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vjesnik.hr/clanak/1653/trecina-svjetske-energije-dolazi-iz-obnovljivih-izvora-energij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online.at/biology/oil/oil-petroleum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ja.com.hr/neobnovljivi-izvori-energij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oeu.hr/hr/energetska_ucinkovitost/obnovljivi_izvori_energij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jetroelektrane.com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u.hr/ee-u-hrvatskoj/20-20-20-i-dalje/rezultati/energija-h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https://www.h-alter.org/vijesti/zagrebacki-mlinovi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http://www.enciklopedija.hr/natuknica.aspx?id=17562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http://www.skole.hr/dobro-je-znati/osnovnoskolci?news_id=1691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https://www.jutarnji.hr/vijesti/svijet/zatvaraju-se-ugljenokopi-koji-su-hranili-milijune-rudara/199576/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http://www.enciklopedija.hr/natuknica.aspx?ID=45926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https://www.ekovjesnik.hr/clanak/1653/trecina-svjetske-energije-dolazi-iz-obnovljivih-izvora-energije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https://www.english-online.at/biology/oil/oil-petroleum.htm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>
                <a:solidFill>
                  <a:schemeClr val="bg2">
                    <a:lumMod val="25000"/>
                  </a:schemeClr>
                </a:solidFill>
              </a:rPr>
              <a:t>Fotografija preuzeta sa </a:t>
            </a:r>
            <a:r>
              <a:rPr lang="hr-HR" sz="1200" dirty="0" smtClean="0">
                <a:solidFill>
                  <a:schemeClr val="tx1"/>
                </a:solidFill>
              </a:rPr>
              <a:t>http://www.izvorienergije.com/nafta.html</a:t>
            </a:r>
            <a:endParaRPr lang="hr-HR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https://www.ekologija.com.hr/neobnovljivi-izvori-energije/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http://www.fzoeu.hr/hr/energetska_ucinkovitost/obnovljivi_izvori_energije/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https://www.vjetroelektrane.com/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https://www.enu.hr/ee-u-hrvatskoj/20-20-20-i-dalje/rezultati/energija-hr/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89EC-46ED-4893-81F4-B9DCB8FF99E4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image" Target="../media/image45.png"/><Relationship Id="rId5" Type="http://schemas.openxmlformats.org/officeDocument/2006/relationships/image" Target="../media/image39.wmf"/><Relationship Id="rId10" Type="http://schemas.openxmlformats.org/officeDocument/2006/relationships/image" Target="../media/image44.png"/><Relationship Id="rId4" Type="http://schemas.openxmlformats.org/officeDocument/2006/relationships/image" Target="../media/image38.wmf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Izvori </a:t>
            </a:r>
            <a:r>
              <a:rPr lang="hr-HR" dirty="0"/>
              <a:t>energije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Priroda nije neiscrpna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Obnovljivi izvori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579863"/>
          </a:xfrm>
        </p:spPr>
        <p:txBody>
          <a:bodyPr>
            <a:normAutofit/>
          </a:bodyPr>
          <a:lstStyle/>
          <a:p>
            <a:r>
              <a:rPr lang="hr-HR" sz="2300" dirty="0" smtClean="0"/>
              <a:t>Mogu se trajno iskorištavati bez straha da će se potrošiti</a:t>
            </a:r>
          </a:p>
          <a:p>
            <a:r>
              <a:rPr lang="hr-HR" sz="2300" b="1" dirty="0" smtClean="0"/>
              <a:t>Snaga tekuće vode,</a:t>
            </a:r>
          </a:p>
          <a:p>
            <a:r>
              <a:rPr lang="hr-HR" sz="2300" b="1" dirty="0" smtClean="0"/>
              <a:t> vjetra, </a:t>
            </a:r>
          </a:p>
          <a:p>
            <a:r>
              <a:rPr lang="hr-HR" sz="2300" b="1" dirty="0" smtClean="0"/>
              <a:t>topline unutrašnjosti Zemlje i </a:t>
            </a:r>
          </a:p>
          <a:p>
            <a:r>
              <a:rPr lang="hr-HR" sz="2300" b="1" dirty="0" smtClean="0"/>
              <a:t>Sunčeva energija</a:t>
            </a:r>
          </a:p>
          <a:p>
            <a:r>
              <a:rPr lang="hr-HR" sz="2300" b="1" dirty="0" smtClean="0"/>
              <a:t>Drvo </a:t>
            </a:r>
          </a:p>
          <a:p>
            <a:pPr>
              <a:buNone/>
            </a:pPr>
            <a:r>
              <a:rPr lang="hr-HR" sz="2300" b="1" dirty="0" smtClean="0">
                <a:sym typeface="Wingdings" pitchFamily="2" charset="2"/>
              </a:rPr>
              <a:t> raznovrsnost</a:t>
            </a:r>
            <a:endParaRPr lang="hr-HR" sz="2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1666875"/>
            <a:ext cx="4114405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675" y="1606550"/>
            <a:ext cx="4530614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853" y="1485900"/>
            <a:ext cx="3709922" cy="31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t="4926" b="12561"/>
          <a:stretch>
            <a:fillRect/>
          </a:stretch>
        </p:blipFill>
        <p:spPr bwMode="auto">
          <a:xfrm>
            <a:off x="4511675" y="1553352"/>
            <a:ext cx="4471963" cy="312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Svjetlana\AppData\Local\Microsoft\Windows\Temporary Internet Files\Content.IE5\8W7JDOTO\axe-blur-chopped-wood-80028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546225"/>
            <a:ext cx="1865065" cy="3067903"/>
          </a:xfrm>
          <a:prstGeom prst="rect">
            <a:avLst/>
          </a:prstGeom>
          <a:noFill/>
        </p:spPr>
      </p:pic>
      <p:pic>
        <p:nvPicPr>
          <p:cNvPr id="9221" name="Picture 5" descr="C:\Users\Svjetlana\AppData\Local\Microsoft\Windows\Temporary Internet Files\Content.IE5\V6BSOSPM\250px-Stacked_wood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285238"/>
            <a:ext cx="2546924" cy="191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1549"/>
            <a:ext cx="2727325" cy="1136625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Neobnovljivi izvori energije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2546350" cy="2626122"/>
          </a:xfrm>
        </p:spPr>
        <p:txBody>
          <a:bodyPr>
            <a:noAutofit/>
          </a:bodyPr>
          <a:lstStyle/>
          <a:p>
            <a:r>
              <a:rPr lang="hr-HR" sz="2000" dirty="0" smtClean="0"/>
              <a:t>Napredak znanosti i tehnologije početkom 21. st.</a:t>
            </a:r>
          </a:p>
          <a:p>
            <a:r>
              <a:rPr lang="hr-HR" sz="2000" dirty="0" smtClean="0"/>
              <a:t>Vodna energija – 17% proizvodnje električne energije u svijetu</a:t>
            </a:r>
          </a:p>
          <a:p>
            <a:r>
              <a:rPr lang="hr-HR" sz="2000" dirty="0" smtClean="0"/>
              <a:t>Najveći porast – energija vjetra</a:t>
            </a:r>
            <a:endParaRPr lang="hr-H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4" y="788145"/>
            <a:ext cx="5730876" cy="38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54601" y="2382798"/>
            <a:ext cx="145364" cy="12144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Električna energija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873500" cy="3059163"/>
          </a:xfrm>
        </p:spPr>
        <p:txBody>
          <a:bodyPr>
            <a:normAutofit fontScale="77500" lnSpcReduction="20000"/>
          </a:bodyPr>
          <a:lstStyle/>
          <a:p>
            <a:r>
              <a:rPr lang="hr-HR" i="1" dirty="0" smtClean="0"/>
              <a:t>Koje električne uređaje imate u svom domu?</a:t>
            </a:r>
          </a:p>
          <a:p>
            <a:r>
              <a:rPr lang="hr-HR" i="1" dirty="0" smtClean="0"/>
              <a:t>Koji od njih nisu postojali kad su vaši roditelji bili djeca?</a:t>
            </a:r>
          </a:p>
          <a:p>
            <a:r>
              <a:rPr lang="hr-HR" i="1" dirty="0" smtClean="0"/>
              <a:t>Kako u svojem kućanstvu možete smanjiti troškove grijanja i električne energije?</a:t>
            </a:r>
            <a:endParaRPr lang="hr-HR" i="1" dirty="0"/>
          </a:p>
        </p:txBody>
      </p:sp>
      <p:pic>
        <p:nvPicPr>
          <p:cNvPr id="5" name="Picture 3" descr="C:\Users\Svjetlana\AppData\Local\Microsoft\Windows\Temporary Internet Files\Content.IE5\Z0S938IK\MC900340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50" y="882650"/>
            <a:ext cx="1495425" cy="796870"/>
          </a:xfrm>
          <a:prstGeom prst="rect">
            <a:avLst/>
          </a:prstGeom>
          <a:noFill/>
        </p:spPr>
      </p:pic>
      <p:pic>
        <p:nvPicPr>
          <p:cNvPr id="6" name="Picture 4" descr="C:\Users\Svjetlana\AppData\Local\Microsoft\Windows\Temporary Internet Files\Content.IE5\0MWS68IU\MC9003841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75" y="3295650"/>
            <a:ext cx="1978025" cy="1670420"/>
          </a:xfrm>
          <a:prstGeom prst="rect">
            <a:avLst/>
          </a:prstGeom>
          <a:noFill/>
        </p:spPr>
      </p:pic>
      <p:pic>
        <p:nvPicPr>
          <p:cNvPr id="8" name="Picture 6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3898900"/>
            <a:ext cx="965200" cy="940709"/>
          </a:xfrm>
          <a:prstGeom prst="rect">
            <a:avLst/>
          </a:prstGeom>
          <a:noFill/>
        </p:spPr>
      </p:pic>
      <p:pic>
        <p:nvPicPr>
          <p:cNvPr id="9" name="Picture 8" descr="C:\Users\Svjetlana\AppData\Local\Microsoft\Windows\Temporary Internet Files\Content.IE5\8OC5G8SY\MC9004325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300" y="1003300"/>
            <a:ext cx="1231900" cy="985520"/>
          </a:xfrm>
          <a:prstGeom prst="rect">
            <a:avLst/>
          </a:prstGeom>
          <a:noFill/>
        </p:spPr>
      </p:pic>
      <p:pic>
        <p:nvPicPr>
          <p:cNvPr id="10" name="Picture 9" descr="C:\Users\Svjetlana\AppData\Local\Microsoft\Windows\Temporary Internet Files\Content.IE5\8OC5G8SY\MC90035243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2400" y="2215154"/>
            <a:ext cx="1266825" cy="713191"/>
          </a:xfrm>
          <a:prstGeom prst="rect">
            <a:avLst/>
          </a:prstGeom>
          <a:noFill/>
        </p:spPr>
      </p:pic>
      <p:pic>
        <p:nvPicPr>
          <p:cNvPr id="11267" name="Picture 3" descr="C:\Users\Svjetlana\AppData\Local\Microsoft\Windows\Temporary Internet Files\Content.IE5\8W7JDOTO\1024px-Gnome-laptop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8425" y="1727200"/>
            <a:ext cx="1425575" cy="1425575"/>
          </a:xfrm>
          <a:prstGeom prst="rect">
            <a:avLst/>
          </a:prstGeom>
          <a:noFill/>
        </p:spPr>
      </p:pic>
      <p:pic>
        <p:nvPicPr>
          <p:cNvPr id="11269" name="Picture 5" descr="C:\Users\Svjetlana\AppData\Local\Microsoft\Windows\Temporary Internet Files\Content.IE5\V6BSOSPM\PS4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1999" y="2034489"/>
            <a:ext cx="1749425" cy="1749425"/>
          </a:xfrm>
          <a:prstGeom prst="rect">
            <a:avLst/>
          </a:prstGeom>
          <a:noFill/>
        </p:spPr>
      </p:pic>
      <p:pic>
        <p:nvPicPr>
          <p:cNvPr id="11270" name="Picture 6" descr="C:\Users\Svjetlana\AppData\Local\Microsoft\Windows\Temporary Internet Files\Content.IE5\GKJXNG8S\768px-Mobile_phone_font_awesome.sv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0125" y="641350"/>
            <a:ext cx="1508125" cy="1508125"/>
          </a:xfrm>
          <a:prstGeom prst="rect">
            <a:avLst/>
          </a:prstGeom>
          <a:noFill/>
        </p:spPr>
      </p:pic>
      <p:pic>
        <p:nvPicPr>
          <p:cNvPr id="11271" name="Picture 7" descr="C:\Users\Svjetlana\AppData\Local\Microsoft\Windows\Temporary Internet Files\Content.IE5\8W7JDOTO\tablet-2-512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838575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Koji su bili najvažniji izvori energije do kraja 18. stoljeća?</a:t>
            </a:r>
          </a:p>
          <a:p>
            <a:r>
              <a:rPr lang="hr-HR" dirty="0" smtClean="0"/>
              <a:t>Koji izum je potaknuo porast potrošnje ugljena?</a:t>
            </a:r>
          </a:p>
          <a:p>
            <a:r>
              <a:rPr lang="hr-HR" dirty="0" smtClean="0"/>
              <a:t>Kad i zašto je nafta postala glavni izvor energije?</a:t>
            </a:r>
          </a:p>
          <a:p>
            <a:r>
              <a:rPr lang="hr-HR" dirty="0" smtClean="0"/>
              <a:t>Zašto je iskorištavanje neobnovljivih vrsta energije štetno za atmosferu?</a:t>
            </a:r>
          </a:p>
          <a:p>
            <a:r>
              <a:rPr lang="hr-HR" dirty="0" smtClean="0"/>
              <a:t>Navedite glavne neobnovljive izvore energije.</a:t>
            </a:r>
          </a:p>
          <a:p>
            <a:r>
              <a:rPr lang="hr-HR" dirty="0" smtClean="0"/>
              <a:t>Navedite prednost iskorištavanja obnovljivih vrsta energije.</a:t>
            </a:r>
          </a:p>
          <a:p>
            <a:r>
              <a:rPr lang="hr-HR" dirty="0" smtClean="0"/>
              <a:t>Navedite glavne obnovljive izvore energije.</a:t>
            </a:r>
          </a:p>
          <a:p>
            <a:r>
              <a:rPr lang="hr-HR" dirty="0" smtClean="0"/>
              <a:t>Zašto se drvo smatra obnovljivim izvorom energije?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i="1" dirty="0" smtClean="0"/>
              <a:t>Kako se zimi grijete?</a:t>
            </a:r>
          </a:p>
          <a:p>
            <a:r>
              <a:rPr lang="hr-HR" i="1" dirty="0" smtClean="0"/>
              <a:t>Kakve veze ima nafta s gorivima?</a:t>
            </a:r>
            <a:endParaRPr lang="hr-HR" i="1" dirty="0"/>
          </a:p>
          <a:p>
            <a:r>
              <a:rPr lang="hr-HR" i="1" dirty="0" smtClean="0"/>
              <a:t>Znate li za još koju vrstu elektrana osim hidroelektrana?</a:t>
            </a:r>
          </a:p>
          <a:p>
            <a:endParaRPr lang="hr-HR" dirty="0" smtClean="0"/>
          </a:p>
        </p:txBody>
      </p:sp>
      <p:pic>
        <p:nvPicPr>
          <p:cNvPr id="1026" name="Picture 2" descr="C:\Users\Svjetlana\AppData\Local\Microsoft\Windows\Temporary Internet Files\Content.IE5\V6BSOSPM\kY2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895350"/>
            <a:ext cx="1676400" cy="1676400"/>
          </a:xfrm>
          <a:prstGeom prst="rect">
            <a:avLst/>
          </a:prstGeom>
          <a:noFill/>
        </p:spPr>
      </p:pic>
      <p:pic>
        <p:nvPicPr>
          <p:cNvPr id="1027" name="Picture 3" descr="C:\Users\Svjetlana\AppData\Local\Microsoft\Windows\Temporary Internet Files\Content.IE5\GKJXNG8S\Firepla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4" y="1184275"/>
            <a:ext cx="2795752" cy="1266825"/>
          </a:xfrm>
          <a:prstGeom prst="rect">
            <a:avLst/>
          </a:prstGeom>
          <a:noFill/>
        </p:spPr>
      </p:pic>
      <p:pic>
        <p:nvPicPr>
          <p:cNvPr id="1030" name="Picture 6" descr="C:\Users\Svjetlana\AppData\Local\Microsoft\Windows\Temporary Internet Files\Content.IE5\GKJXNG8S\Big_Bend_Power_Stati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742" y="2774950"/>
            <a:ext cx="2433308" cy="1847850"/>
          </a:xfrm>
          <a:prstGeom prst="rect">
            <a:avLst/>
          </a:prstGeom>
          <a:noFill/>
        </p:spPr>
      </p:pic>
      <p:pic>
        <p:nvPicPr>
          <p:cNvPr id="1031" name="Picture 7" descr="C:\Users\Svjetlana\AppData\Local\Microsoft\Windows\Temporary Internet Files\Content.IE5\8W7JDOTO\Salem_Nuclear_Power_Plan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2994025"/>
            <a:ext cx="2175657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Izvori energije u prošlosti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63637"/>
            <a:ext cx="4114800" cy="3030985"/>
          </a:xfrm>
        </p:spPr>
        <p:txBody>
          <a:bodyPr/>
          <a:lstStyle/>
          <a:p>
            <a:r>
              <a:rPr lang="hr-HR" dirty="0" smtClean="0"/>
              <a:t>Do kraja 18. st.:</a:t>
            </a:r>
          </a:p>
          <a:p>
            <a:pPr>
              <a:buFont typeface="Wingdings"/>
              <a:buChar char="à"/>
            </a:pPr>
            <a:r>
              <a:rPr lang="hr-HR" b="1" dirty="0" smtClean="0">
                <a:sym typeface="Wingdings" pitchFamily="2" charset="2"/>
              </a:rPr>
              <a:t>Drvo</a:t>
            </a:r>
          </a:p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Promet i trgovina – </a:t>
            </a:r>
            <a:r>
              <a:rPr lang="hr-HR" b="1" dirty="0" smtClean="0">
                <a:sym typeface="Wingdings" pitchFamily="2" charset="2"/>
              </a:rPr>
              <a:t>snaga vode, vjetra i životinja</a:t>
            </a:r>
            <a:endParaRPr lang="hr-HR" b="1" dirty="0"/>
          </a:p>
        </p:txBody>
      </p:sp>
      <p:pic>
        <p:nvPicPr>
          <p:cNvPr id="2050" name="Picture 2" descr="C:\Users\Svjetlana\AppData\Local\Microsoft\Windows\Temporary Internet Files\Content.IE5\1ZXSGLRF\windmil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1184275"/>
            <a:ext cx="2019300" cy="2019300"/>
          </a:xfrm>
          <a:prstGeom prst="rect">
            <a:avLst/>
          </a:prstGeom>
          <a:noFill/>
        </p:spPr>
      </p:pic>
      <p:pic>
        <p:nvPicPr>
          <p:cNvPr id="2051" name="Picture 3" descr="C:\Users\Svjetlana\AppData\Local\Microsoft\Windows\Temporary Internet Files\Content.IE5\V6BSOSPM\1200px-MabrysMil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0" y="3114675"/>
            <a:ext cx="2171699" cy="1628775"/>
          </a:xfrm>
          <a:prstGeom prst="rect">
            <a:avLst/>
          </a:prstGeom>
          <a:noFill/>
        </p:spPr>
      </p:pic>
      <p:pic>
        <p:nvPicPr>
          <p:cNvPr id="2052" name="Picture 4" descr="C:\Users\Svjetlana\AppData\Local\Microsoft\Windows\Temporary Internet Files\Content.IE5\1ZXSGLRF\Horse_and_buggy_19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350" y="1546225"/>
            <a:ext cx="2171700" cy="1447800"/>
          </a:xfrm>
          <a:prstGeom prst="rect">
            <a:avLst/>
          </a:prstGeom>
          <a:noFill/>
        </p:spPr>
      </p:pic>
      <p:pic>
        <p:nvPicPr>
          <p:cNvPr id="2056" name="Picture 8" descr="C:\Users\Svjetlana\AppData\Local\Microsoft\Windows\Temporary Internet Files\Content.IE5\8W7JDOTO\chop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5975" y="3054350"/>
            <a:ext cx="1704519" cy="1851108"/>
          </a:xfrm>
          <a:prstGeom prst="rect">
            <a:avLst/>
          </a:prstGeom>
          <a:noFill/>
        </p:spPr>
      </p:pic>
      <p:pic>
        <p:nvPicPr>
          <p:cNvPr id="2057" name="Picture 9" descr="C:\Users\Svjetlana\AppData\Local\Microsoft\Windows\Temporary Internet Files\Content.IE5\1ZXSGLRF\220px-Traditional_ploughing_-_Karnataka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375" y="1485900"/>
            <a:ext cx="2299823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Izvori energije u prošlosti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933825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Izum i primjena parnog stroja: povećanje potrošnje ugljena</a:t>
            </a:r>
          </a:p>
          <a:p>
            <a:r>
              <a:rPr lang="hr-HR" dirty="0" smtClean="0"/>
              <a:t>Početak 20 st. – ugljen je glavni izvor energije</a:t>
            </a:r>
            <a:endParaRPr lang="hr-HR" dirty="0"/>
          </a:p>
        </p:txBody>
      </p:sp>
      <p:pic>
        <p:nvPicPr>
          <p:cNvPr id="3075" name="Picture 3" descr="C:\Users\Svjetlana\AppData\Local\Microsoft\Windows\Temporary Internet Files\Content.IE5\1ZXSGLRF\Racine_high-speed_steam_engine_(New_Catechism_of_the_Steam_Engine,_1904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5575"/>
            <a:ext cx="2224041" cy="1387475"/>
          </a:xfrm>
          <a:prstGeom prst="rect">
            <a:avLst/>
          </a:prstGeom>
          <a:noFill/>
        </p:spPr>
      </p:pic>
      <p:pic>
        <p:nvPicPr>
          <p:cNvPr id="3076" name="Picture 4" descr="C:\Users\Svjetlana\AppData\Local\Microsoft\Windows\Temporary Internet Files\Content.IE5\V6BSOSPM\3599063852_d6e90e3b20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3054350"/>
            <a:ext cx="2642069" cy="1787525"/>
          </a:xfrm>
          <a:prstGeom prst="rect">
            <a:avLst/>
          </a:prstGeom>
          <a:noFill/>
        </p:spPr>
      </p:pic>
      <p:pic>
        <p:nvPicPr>
          <p:cNvPr id="3077" name="Picture 5" descr="C:\Users\Svjetlana\AppData\Local\Microsoft\Windows\Temporary Internet Files\Content.IE5\GKJXNG8S\250px-Coal_mine_Wyomi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675" y="1485900"/>
            <a:ext cx="1974850" cy="1319200"/>
          </a:xfrm>
          <a:prstGeom prst="rect">
            <a:avLst/>
          </a:prstGeom>
          <a:noFill/>
        </p:spPr>
      </p:pic>
      <p:pic>
        <p:nvPicPr>
          <p:cNvPr id="3078" name="Picture 6" descr="C:\Users\Svjetlana\AppData\Local\Microsoft\Windows\Temporary Internet Files\Content.IE5\8W7JDOTO\1200px-Shaft-Horonai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666" y="2692400"/>
            <a:ext cx="1476109" cy="2065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Izvori energije u prošlosti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Poslije Prvog svjetskog rata: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 široka primjena motora s unutarnjim izgaranjem  naglo povećanje potrošnje nafte</a:t>
            </a:r>
            <a:endParaRPr lang="hr-HR" dirty="0"/>
          </a:p>
        </p:txBody>
      </p:sp>
      <p:pic>
        <p:nvPicPr>
          <p:cNvPr id="4099" name="Picture 3" descr="C:\Users\Svjetlana\AppData\Local\Microsoft\Windows\Temporary Internet Files\Content.IE5\V6BSOSPM\IC_engin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406525"/>
            <a:ext cx="2330450" cy="2330450"/>
          </a:xfrm>
          <a:prstGeom prst="rect">
            <a:avLst/>
          </a:prstGeom>
          <a:noFill/>
        </p:spPr>
      </p:pic>
      <p:pic>
        <p:nvPicPr>
          <p:cNvPr id="4100" name="Picture 4" descr="C:\Users\Svjetlana\AppData\Local\Microsoft\Windows\Temporary Internet Files\Content.IE5\GKJXNG8S\220px-Viertactversuchsmotor_von_Ott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3114675"/>
            <a:ext cx="2459083" cy="1821955"/>
          </a:xfrm>
          <a:prstGeom prst="rect">
            <a:avLst/>
          </a:prstGeom>
          <a:noFill/>
        </p:spPr>
      </p:pic>
      <p:pic>
        <p:nvPicPr>
          <p:cNvPr id="4101" name="Picture 5" descr="C:\Users\Svjetlana\AppData\Local\Microsoft\Windows\Temporary Internet Files\Content.IE5\V6BSOSPM\Oil_wel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350" y="1606550"/>
            <a:ext cx="1800225" cy="1350169"/>
          </a:xfrm>
          <a:prstGeom prst="rect">
            <a:avLst/>
          </a:prstGeom>
          <a:noFill/>
        </p:spPr>
      </p:pic>
      <p:pic>
        <p:nvPicPr>
          <p:cNvPr id="4102" name="Picture 6" descr="C:\Users\Svjetlana\AppData\Local\Microsoft\Windows\Temporary Internet Files\Content.IE5\GKJXNG8S\crude-oil-barre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975" y="3717925"/>
            <a:ext cx="1387475" cy="95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Izvori energije danas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286"/>
            <a:ext cx="2968625" cy="3421114"/>
          </a:xfrm>
        </p:spPr>
        <p:txBody>
          <a:bodyPr>
            <a:normAutofit fontScale="85000" lnSpcReduction="10000"/>
          </a:bodyPr>
          <a:lstStyle/>
          <a:p>
            <a:r>
              <a:rPr lang="hr-HR" i="1" dirty="0" smtClean="0"/>
              <a:t>Koja su tri izvora energije danas najvažnija?</a:t>
            </a:r>
          </a:p>
          <a:p>
            <a:r>
              <a:rPr lang="hr-HR" i="1" dirty="0" smtClean="0"/>
              <a:t>Kojim poretkom?</a:t>
            </a:r>
          </a:p>
          <a:p>
            <a:r>
              <a:rPr lang="hr-HR" i="1" dirty="0" smtClean="0"/>
              <a:t>Zašto je drvo važan izvor energije?</a:t>
            </a:r>
            <a:endParaRPr lang="hr-HR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1485900"/>
            <a:ext cx="530454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Nagli </a:t>
            </a:r>
            <a:r>
              <a:rPr lang="hr-HR" b="1" dirty="0" smtClean="0"/>
              <a:t>porast potrošnje energije </a:t>
            </a:r>
            <a:r>
              <a:rPr lang="hr-HR" dirty="0" smtClean="0"/>
              <a:t>od sredine 20. st.</a:t>
            </a:r>
          </a:p>
          <a:p>
            <a:r>
              <a:rPr lang="hr-HR" dirty="0" smtClean="0"/>
              <a:t>Od druge polovice 20. st. </a:t>
            </a:r>
            <a:r>
              <a:rPr lang="hr-HR" b="1" dirty="0" smtClean="0"/>
              <a:t>nafta</a:t>
            </a:r>
            <a:r>
              <a:rPr lang="hr-HR" dirty="0" smtClean="0"/>
              <a:t> je glavni izvor energije</a:t>
            </a:r>
          </a:p>
          <a:p>
            <a:r>
              <a:rPr lang="hr-HR" dirty="0" smtClean="0"/>
              <a:t>Povećanje potrošnje </a:t>
            </a:r>
            <a:r>
              <a:rPr lang="hr-HR" b="1" dirty="0" smtClean="0"/>
              <a:t>prirodnog plina </a:t>
            </a:r>
            <a:endParaRPr lang="hr-HR" b="1" dirty="0"/>
          </a:p>
        </p:txBody>
      </p:sp>
      <p:pic>
        <p:nvPicPr>
          <p:cNvPr id="6146" name="Picture 2" descr="C:\Users\Svjetlana\AppData\Local\Microsoft\Windows\Temporary Internet Files\Content.IE5\8W7JDOTO\oilR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882650"/>
            <a:ext cx="2565400" cy="1891983"/>
          </a:xfrm>
          <a:prstGeom prst="rect">
            <a:avLst/>
          </a:prstGeom>
          <a:noFill/>
        </p:spPr>
      </p:pic>
      <p:pic>
        <p:nvPicPr>
          <p:cNvPr id="6147" name="Picture 3" descr="C:\Users\Svjetlana\AppData\Local\Microsoft\Windows\Temporary Internet Files\Content.IE5\1ZXSGLRF\9148692_e7baa12adf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37851"/>
            <a:ext cx="2413000" cy="1935762"/>
          </a:xfrm>
          <a:prstGeom prst="rect">
            <a:avLst/>
          </a:prstGeom>
          <a:noFill/>
        </p:spPr>
      </p:pic>
      <p:pic>
        <p:nvPicPr>
          <p:cNvPr id="6150" name="Picture 6" descr="C:\Users\Svjetlana\AppData\Local\Microsoft\Windows\Temporary Internet Files\Content.IE5\8W7JDOTO\oil-pump-41214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0" y="3054350"/>
            <a:ext cx="1679575" cy="18434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Izvori energije danas</a:t>
            </a:r>
            <a:endParaRPr lang="hr-HR" dirty="0"/>
          </a:p>
        </p:txBody>
      </p:sp>
      <p:pic>
        <p:nvPicPr>
          <p:cNvPr id="6153" name="Picture 9" descr="C:\Users\Svjetlana\AppData\Local\Microsoft\Windows\Temporary Internet Files\Content.IE5\GKJXNG8S\1200px-Light_my_fire_%282152952690%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1412875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Nastanak i crpljenje nafte</a:t>
            </a:r>
            <a:endParaRPr lang="hr-HR" dirty="0"/>
          </a:p>
        </p:txBody>
      </p:sp>
      <p:pic>
        <p:nvPicPr>
          <p:cNvPr id="4" name="Picture 2" descr="Faze nastanka nafte i prirodnog plin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49" y="1666875"/>
            <a:ext cx="8143875" cy="22320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6664" y="1606550"/>
            <a:ext cx="550158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vjetlana\AppData\Local\Microsoft\Windows\Temporary Internet Files\Content.IE5\8W7JDOTO\oilRi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2089150"/>
            <a:ext cx="2126711" cy="1568450"/>
          </a:xfrm>
          <a:prstGeom prst="rect">
            <a:avLst/>
          </a:prstGeom>
          <a:noFill/>
        </p:spPr>
      </p:pic>
      <p:pic>
        <p:nvPicPr>
          <p:cNvPr id="7" name="Picture 5" descr="C:\Users\Svjetlana\AppData\Local\Microsoft\Windows\Temporary Internet Files\Content.IE5\V6BSOSPM\Oil_wel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" y="1666875"/>
            <a:ext cx="1800225" cy="135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Neobnovljivi izvori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579863"/>
          </a:xfrm>
        </p:spPr>
        <p:txBody>
          <a:bodyPr>
            <a:normAutofit/>
          </a:bodyPr>
          <a:lstStyle/>
          <a:p>
            <a:r>
              <a:rPr lang="hr-HR" sz="2300" dirty="0" smtClean="0"/>
              <a:t>Ne mogu se obnoviti, nema ih u neograničenim količinama</a:t>
            </a:r>
          </a:p>
          <a:p>
            <a:r>
              <a:rPr lang="hr-HR" sz="2300" b="1" dirty="0" smtClean="0"/>
              <a:t>Nafta, prirodni plin i ugljen </a:t>
            </a:r>
            <a:r>
              <a:rPr lang="hr-HR" sz="2300" dirty="0" smtClean="0">
                <a:sym typeface="Wingdings" pitchFamily="2" charset="2"/>
              </a:rPr>
              <a:t> izvor za 4/5 potrošene energije u svijetu</a:t>
            </a:r>
          </a:p>
          <a:p>
            <a:r>
              <a:rPr lang="hr-HR" sz="2300" dirty="0" smtClean="0">
                <a:sym typeface="Wingdings" pitchFamily="2" charset="2"/>
              </a:rPr>
              <a:t>Izgaranje  </a:t>
            </a:r>
            <a:r>
              <a:rPr lang="hr-HR" sz="2300" b="1" dirty="0" smtClean="0">
                <a:sym typeface="Wingdings" pitchFamily="2" charset="2"/>
              </a:rPr>
              <a:t>zagrijavanje</a:t>
            </a:r>
            <a:r>
              <a:rPr lang="hr-HR" sz="2300" dirty="0" smtClean="0">
                <a:sym typeface="Wingdings" pitchFamily="2" charset="2"/>
              </a:rPr>
              <a:t> atmosfere</a:t>
            </a:r>
          </a:p>
          <a:p>
            <a:r>
              <a:rPr lang="hr-HR" sz="2300" dirty="0" smtClean="0">
                <a:sym typeface="Wingdings" pitchFamily="2" charset="2"/>
              </a:rPr>
              <a:t>Gorivo za atomske elektrane – opasno, radioaktivno</a:t>
            </a:r>
            <a:endParaRPr lang="hr-HR" sz="23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50" y="1404757"/>
            <a:ext cx="2886075" cy="21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300" y="2330450"/>
            <a:ext cx="2774950" cy="21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5938" y="2752724"/>
            <a:ext cx="30023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402</Words>
  <Application>Microsoft Office PowerPoint</Application>
  <PresentationFormat>On-screen Show (16:9)</PresentationFormat>
  <Paragraphs>79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Izvori energije</vt:lpstr>
      <vt:lpstr>Uvod</vt:lpstr>
      <vt:lpstr>Izvori energije u prošlosti</vt:lpstr>
      <vt:lpstr>Izvori energije u prošlosti</vt:lpstr>
      <vt:lpstr>Izvori energije u prošlosti</vt:lpstr>
      <vt:lpstr>Izvori energije danas</vt:lpstr>
      <vt:lpstr>Izvori energije danas</vt:lpstr>
      <vt:lpstr>Nastanak i crpljenje nafte</vt:lpstr>
      <vt:lpstr>Neobnovljivi izvori energije</vt:lpstr>
      <vt:lpstr>Obnovljivi izvori energije</vt:lpstr>
      <vt:lpstr>Neobnovljivi izvori energije</vt:lpstr>
      <vt:lpstr>Električna energija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15</cp:revision>
  <dcterms:created xsi:type="dcterms:W3CDTF">2019-03-27T12:00:31Z</dcterms:created>
  <dcterms:modified xsi:type="dcterms:W3CDTF">2019-11-14T07:31:19Z</dcterms:modified>
</cp:coreProperties>
</file>